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sldIdLst>
    <p:sldId id="304" r:id="rId5"/>
    <p:sldId id="314" r:id="rId6"/>
    <p:sldId id="308" r:id="rId7"/>
    <p:sldId id="317" r:id="rId8"/>
    <p:sldId id="318" r:id="rId9"/>
    <p:sldId id="319" r:id="rId10"/>
    <p:sldId id="288" r:id="rId11"/>
    <p:sldId id="310" r:id="rId12"/>
    <p:sldId id="299" r:id="rId13"/>
    <p:sldId id="305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3750" autoAdjust="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9/4/2023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‹N°›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‹N°›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‹N°›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‹N°›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.dev/packages/fl_chart" TargetMode="External"/><Relationship Id="rId2" Type="http://schemas.openxmlformats.org/officeDocument/2006/relationships/hyperlink" Target="https://firebase.google.com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nerdwallet.com/article/investing/how-to-interpret-stock-charts-and-data" TargetMode="External"/><Relationship Id="rId5" Type="http://schemas.openxmlformats.org/officeDocument/2006/relationships/hyperlink" Target="https://docs.flutter.dev/" TargetMode="External"/><Relationship Id="rId4" Type="http://schemas.openxmlformats.org/officeDocument/2006/relationships/hyperlink" Target="https://polygon.io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866164" cy="1547583"/>
          </a:xfrm>
        </p:spPr>
        <p:txBody>
          <a:bodyPr/>
          <a:lstStyle/>
          <a:p>
            <a:r>
              <a:rPr lang="en-US" dirty="0"/>
              <a:t>Stock manager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/>
          <a:p>
            <a:r>
              <a:rPr lang="en-US" sz="1600" dirty="0" err="1"/>
              <a:t>Gosteli</a:t>
            </a:r>
            <a:r>
              <a:rPr lang="en-US" sz="1600" dirty="0"/>
              <a:t> Luca, Nouidri Sami, Tschan Damien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3F3D8C3-BA09-2EA6-CA1A-3EF156E7FEB4}"/>
              </a:ext>
            </a:extLst>
          </p:cNvPr>
          <p:cNvSpPr txBox="1">
            <a:spLocks/>
          </p:cNvSpPr>
          <p:nvPr/>
        </p:nvSpPr>
        <p:spPr>
          <a:xfrm>
            <a:off x="6437376" y="3852310"/>
            <a:ext cx="4379976" cy="613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HE-Arc | </a:t>
            </a:r>
            <a:r>
              <a:rPr lang="en-US" sz="1200" dirty="0" err="1"/>
              <a:t>Projet</a:t>
            </a:r>
            <a:r>
              <a:rPr lang="en-US" sz="1200" dirty="0"/>
              <a:t> HES </a:t>
            </a:r>
            <a:r>
              <a:rPr lang="en-US" sz="1200" dirty="0" err="1"/>
              <a:t>d’été</a:t>
            </a:r>
            <a:r>
              <a:rPr lang="en-US" sz="1200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/>
          <a:lstStyle/>
          <a:p>
            <a:r>
              <a:rPr lang="en-US" dirty="0"/>
              <a:t>merci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C9CF3-789B-4F9F-8F03-9C35C87C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 / 9 /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2D8F5-6E48-4FFF-A481-06916758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Projet</a:t>
            </a:r>
            <a:r>
              <a:rPr lang="en-US" dirty="0"/>
              <a:t> HES </a:t>
            </a:r>
            <a:r>
              <a:rPr lang="en-US" dirty="0" err="1"/>
              <a:t>d’été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88014"/>
            <a:ext cx="11200002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i="1" noProof="1"/>
              <a:t>Firebase, </a:t>
            </a:r>
            <a:r>
              <a:rPr lang="en-ZA" i="1" noProof="1">
                <a:hlinkClick r:id="rId2"/>
              </a:rPr>
              <a:t>https://firebase.google.com/</a:t>
            </a:r>
            <a:r>
              <a:rPr lang="en-ZA" i="1" noProof="1"/>
              <a:t> </a:t>
            </a:r>
          </a:p>
          <a:p>
            <a:r>
              <a:rPr lang="en-ZA" i="1" noProof="1"/>
              <a:t>FL Chart, </a:t>
            </a:r>
            <a:r>
              <a:rPr lang="en-ZA" i="1" noProof="1">
                <a:hlinkClick r:id="rId3"/>
              </a:rPr>
              <a:t>https://pub.dev/packages/fl_chart</a:t>
            </a:r>
            <a:r>
              <a:rPr lang="en-ZA" i="1" noProof="1"/>
              <a:t> </a:t>
            </a:r>
          </a:p>
          <a:p>
            <a:r>
              <a:rPr lang="en-ZA" i="1" noProof="1"/>
              <a:t>Polygon API, </a:t>
            </a:r>
            <a:r>
              <a:rPr lang="en-ZA" i="1" noProof="1">
                <a:hlinkClick r:id="rId4"/>
              </a:rPr>
              <a:t>https://polygon.io/</a:t>
            </a:r>
            <a:r>
              <a:rPr lang="en-ZA" i="1" noProof="1"/>
              <a:t> </a:t>
            </a:r>
          </a:p>
          <a:p>
            <a:r>
              <a:rPr lang="en-ZA" i="1" noProof="1"/>
              <a:t>Flutter documentation, </a:t>
            </a:r>
            <a:r>
              <a:rPr lang="en-ZA" i="1" noProof="1">
                <a:hlinkClick r:id="rId5"/>
              </a:rPr>
              <a:t>https://docs.flutter.dev/</a:t>
            </a:r>
            <a:r>
              <a:rPr lang="en-ZA" i="1" noProof="1"/>
              <a:t> </a:t>
            </a:r>
          </a:p>
          <a:p>
            <a:r>
              <a:rPr lang="en-ZA" i="1" noProof="1"/>
              <a:t>Stock Market charts interpretation, </a:t>
            </a:r>
            <a:r>
              <a:rPr lang="en-ZA" i="1" noProof="1">
                <a:hlinkClick r:id="rId6"/>
              </a:rPr>
              <a:t>https://www.nerdwallet.com/article/investing/how-to-interpret-stock-charts-and-data</a:t>
            </a:r>
            <a:r>
              <a:rPr lang="en-ZA" i="1" noProof="1"/>
              <a:t> </a:t>
            </a:r>
          </a:p>
          <a:p>
            <a:endParaRPr lang="en-ZA" i="1" noProof="1"/>
          </a:p>
          <a:p>
            <a:endParaRPr lang="en-ZA" i="1" noProof="1"/>
          </a:p>
          <a:p>
            <a:endParaRPr lang="en-ZA" i="1" noProof="1"/>
          </a:p>
          <a:p>
            <a:endParaRPr lang="en-ZA" i="1" noProof="1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A7F91F-F80F-48F2-952B-1A28BE48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 / 9 /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02236B-A6B0-4EAA-85D3-7D72C990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Projet</a:t>
            </a:r>
            <a:r>
              <a:rPr lang="en-US" dirty="0"/>
              <a:t> HES </a:t>
            </a:r>
            <a:r>
              <a:rPr lang="en-US" dirty="0" err="1"/>
              <a:t>d’été</a:t>
            </a:r>
            <a:endParaRPr lang="en-US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304"/>
            <a:ext cx="5513962" cy="1325563"/>
          </a:xfrm>
        </p:spPr>
        <p:txBody>
          <a:bodyPr>
            <a:normAutofit/>
          </a:bodyPr>
          <a:lstStyle/>
          <a:p>
            <a:r>
              <a:rPr lang="en-ZA" dirty="0"/>
              <a:t>Table des matières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1 / 09 / 2023</a:t>
            </a:r>
          </a:p>
        </p:txBody>
      </p:sp>
      <p:sp>
        <p:nvSpPr>
          <p:cNvPr id="988" name="Footer Placeholder 4">
            <a:extLst>
              <a:ext uri="{FF2B5EF4-FFF2-40B4-BE49-F238E27FC236}">
                <a16:creationId xmlns:a16="http://schemas.microsoft.com/office/drawing/2014/main" id="{913B4A80-6C83-FB4C-8D49-B81A9804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/>
          <a:p>
            <a:r>
              <a:rPr lang="en-ZA" dirty="0" err="1"/>
              <a:t>Projet</a:t>
            </a:r>
            <a:r>
              <a:rPr lang="en-ZA" dirty="0"/>
              <a:t> HES </a:t>
            </a:r>
            <a:r>
              <a:rPr lang="en-ZA" dirty="0" err="1"/>
              <a:t>d’été</a:t>
            </a:r>
            <a:r>
              <a:rPr lang="en-ZA" dirty="0"/>
              <a:t> 2023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499602B-6E17-C145-21D4-AF31F6674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436972"/>
            <a:ext cx="4114800" cy="391937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Objectifs</a:t>
            </a:r>
            <a:r>
              <a:rPr lang="en-GB" dirty="0"/>
              <a:t> &amp; Inspirations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Implémentation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Démo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Améliorations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Conclusions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Sources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Objectifs</a:t>
            </a:r>
            <a:r>
              <a:rPr lang="en-US" dirty="0"/>
              <a:t> &amp; inspirations</a:t>
            </a:r>
          </a:p>
        </p:txBody>
      </p:sp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 / 9 / 2023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93166D88-98DC-449A-8C48-DD727A0D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 err="1"/>
              <a:t>Projet</a:t>
            </a:r>
            <a:r>
              <a:rPr lang="en-ZA" dirty="0"/>
              <a:t> HES </a:t>
            </a:r>
            <a:r>
              <a:rPr lang="en-ZA" dirty="0" err="1"/>
              <a:t>d’été</a:t>
            </a:r>
            <a:r>
              <a:rPr lang="en-ZA" dirty="0"/>
              <a:t> 2023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C982B17A-42D9-DF58-3E91-24444E614F6E}"/>
              </a:ext>
            </a:extLst>
          </p:cNvPr>
          <p:cNvSpPr txBox="1">
            <a:spLocks/>
          </p:cNvSpPr>
          <p:nvPr/>
        </p:nvSpPr>
        <p:spPr>
          <a:xfrm>
            <a:off x="838200" y="1616139"/>
            <a:ext cx="1384883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Primaires</a:t>
            </a:r>
            <a:endParaRPr lang="en-US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6A184B2-5401-0F06-3D88-87E97F0B8D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78620"/>
            <a:ext cx="3532464" cy="22423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Gestion </a:t>
            </a:r>
            <a:r>
              <a:rPr lang="en-US" dirty="0" err="1"/>
              <a:t>d’utilisateurs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Recupération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financières</a:t>
            </a:r>
            <a:r>
              <a:rPr lang="en-US" dirty="0"/>
              <a:t> à </a:t>
            </a:r>
            <a:r>
              <a:rPr lang="en-US" dirty="0" err="1"/>
              <a:t>l’aide</a:t>
            </a:r>
            <a:r>
              <a:rPr lang="en-US" dirty="0"/>
              <a:t> </a:t>
            </a:r>
            <a:r>
              <a:rPr lang="en-US" dirty="0" err="1"/>
              <a:t>d’une</a:t>
            </a:r>
            <a:r>
              <a:rPr lang="en-US" dirty="0"/>
              <a:t>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Calcul</a:t>
            </a:r>
            <a:r>
              <a:rPr lang="en-US" dirty="0"/>
              <a:t> et </a:t>
            </a:r>
            <a:r>
              <a:rPr lang="en-US" dirty="0" err="1"/>
              <a:t>affichage</a:t>
            </a:r>
            <a:r>
              <a:rPr lang="en-US" dirty="0"/>
              <a:t> des </a:t>
            </a:r>
            <a:r>
              <a:rPr lang="en-US" dirty="0" err="1"/>
              <a:t>statistiques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Gestion de transactions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024FE5C6-5D05-78B0-4038-F8FD13A1E7AD}"/>
              </a:ext>
            </a:extLst>
          </p:cNvPr>
          <p:cNvSpPr txBox="1">
            <a:spLocks/>
          </p:cNvSpPr>
          <p:nvPr/>
        </p:nvSpPr>
        <p:spPr>
          <a:xfrm>
            <a:off x="4597866" y="1616139"/>
            <a:ext cx="1979103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Secondaires</a:t>
            </a:r>
            <a:endParaRPr lang="en-US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2B480385-A0EE-1117-CB63-C0C4111F3A3E}"/>
              </a:ext>
            </a:extLst>
          </p:cNvPr>
          <p:cNvSpPr txBox="1">
            <a:spLocks/>
          </p:cNvSpPr>
          <p:nvPr/>
        </p:nvSpPr>
        <p:spPr>
          <a:xfrm>
            <a:off x="4597866" y="2178619"/>
            <a:ext cx="3532464" cy="22423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Calcul</a:t>
            </a:r>
            <a:r>
              <a:rPr lang="en-US" dirty="0"/>
              <a:t> de </a:t>
            </a:r>
            <a:r>
              <a:rPr lang="en-US" dirty="0" err="1"/>
              <a:t>statistiques</a:t>
            </a:r>
            <a:r>
              <a:rPr lang="en-US" dirty="0"/>
              <a:t> </a:t>
            </a:r>
            <a:r>
              <a:rPr lang="en-US" dirty="0" err="1"/>
              <a:t>avancées</a:t>
            </a:r>
            <a:r>
              <a:rPr lang="en-US" dirty="0"/>
              <a:t> (ROI, </a:t>
            </a:r>
            <a:r>
              <a:rPr lang="en-US" dirty="0" err="1"/>
              <a:t>volatilité</a:t>
            </a:r>
            <a:r>
              <a:rPr lang="en-US" dirty="0"/>
              <a:t>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Divers types de </a:t>
            </a:r>
            <a:r>
              <a:rPr lang="en-US" dirty="0" err="1"/>
              <a:t>graphes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Récupération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r>
              <a:rPr lang="en-US" dirty="0"/>
              <a:t> de crypto-</a:t>
            </a:r>
            <a:r>
              <a:rPr lang="en-US" dirty="0" err="1"/>
              <a:t>monnaies</a:t>
            </a:r>
            <a:endParaRPr lang="en-US" dirty="0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C07E89C7-3068-7014-AC9E-C0BEC33A2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82207"/>
            <a:ext cx="3200400" cy="1791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57DB7B67-D0D7-1DE5-9321-13EE0744F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808" y="4082206"/>
            <a:ext cx="2968286" cy="1794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inspirations</a:t>
            </a:r>
          </a:p>
        </p:txBody>
      </p:sp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 / 9 / 2023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93166D88-98DC-449A-8C48-DD727A0D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 err="1"/>
              <a:t>Projet</a:t>
            </a:r>
            <a:r>
              <a:rPr lang="en-ZA" dirty="0"/>
              <a:t> HES </a:t>
            </a:r>
            <a:r>
              <a:rPr lang="en-ZA" dirty="0" err="1"/>
              <a:t>d’été</a:t>
            </a:r>
            <a:r>
              <a:rPr lang="en-ZA" dirty="0"/>
              <a:t> 2023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6A184B2-5401-0F06-3D88-87E97F0B8D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61663"/>
            <a:ext cx="3532464" cy="22423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Applications de gestions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Portail</a:t>
            </a:r>
            <a:r>
              <a:rPr lang="en-US" dirty="0"/>
              <a:t> web de finances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Layout multi-</a:t>
            </a:r>
            <a:r>
              <a:rPr lang="en-US" dirty="0" err="1"/>
              <a:t>plateformes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Flutter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Material design language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39F1E6-999D-BD7F-F996-AE3BD70AE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5592368" cy="265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04F56402-EAB6-B056-2C33-FB5B4760E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290" y="470090"/>
            <a:ext cx="3313052" cy="2441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1916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conception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A7F91F-F80F-48F2-952B-1A28BE48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 / 9 /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02236B-A6B0-4EAA-85D3-7D72C990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Projet</a:t>
            </a:r>
            <a:r>
              <a:rPr lang="en-US" dirty="0"/>
              <a:t> HES </a:t>
            </a:r>
            <a:r>
              <a:rPr lang="en-US" dirty="0" err="1"/>
              <a:t>d’été</a:t>
            </a:r>
            <a:r>
              <a:rPr lang="en-US" dirty="0"/>
              <a:t> 2023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8A6F500-DE2B-62CB-6128-6608295F4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092" y="222716"/>
            <a:ext cx="6409908" cy="4584176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714DE68-AB0C-8F52-FE99-F1382E6CE302}"/>
              </a:ext>
            </a:extLst>
          </p:cNvPr>
          <p:cNvSpPr txBox="1">
            <a:spLocks/>
          </p:cNvSpPr>
          <p:nvPr/>
        </p:nvSpPr>
        <p:spPr>
          <a:xfrm>
            <a:off x="838200" y="1736158"/>
            <a:ext cx="3532464" cy="15039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Schéma de classes</a:t>
            </a:r>
          </a:p>
          <a:p>
            <a:pPr marL="285750" indent="-285750"/>
            <a:r>
              <a:rPr lang="en-US" sz="1600" dirty="0"/>
              <a:t>Maquette</a:t>
            </a:r>
          </a:p>
          <a:p>
            <a:pPr marL="285750" indent="-285750"/>
            <a:r>
              <a:rPr lang="en-US" sz="1600" dirty="0"/>
              <a:t>Repartition des taches</a:t>
            </a:r>
          </a:p>
          <a:p>
            <a:pPr marL="285750" indent="-285750"/>
            <a:r>
              <a:rPr lang="en-US" sz="1600" dirty="0"/>
              <a:t>Choix de la </a:t>
            </a:r>
            <a:r>
              <a:rPr lang="en-US" sz="1600" dirty="0" err="1"/>
              <a:t>téchnologie</a:t>
            </a:r>
            <a:endParaRPr lang="en-US" sz="1600" dirty="0"/>
          </a:p>
        </p:txBody>
      </p:sp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DE3776F3-92B4-B478-4413-9C7E4160F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40146"/>
            <a:ext cx="4679374" cy="2632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3481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A3E27C-2931-324A-C64A-8C1481247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6097907" cy="1325563"/>
          </a:xfrm>
        </p:spPr>
        <p:txBody>
          <a:bodyPr/>
          <a:lstStyle/>
          <a:p>
            <a:r>
              <a:rPr lang="en-GB" dirty="0" err="1"/>
              <a:t>Implémentation</a:t>
            </a:r>
            <a:endParaRPr lang="en-CH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7A79586-1EFC-0D40-FD2F-0E858D67A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437818"/>
            <a:ext cx="4114800" cy="3081971"/>
          </a:xfrm>
        </p:spPr>
        <p:txBody>
          <a:bodyPr/>
          <a:lstStyle/>
          <a:p>
            <a:r>
              <a:rPr lang="en-GB" dirty="0"/>
              <a:t>API Polygon : recuperation des </a:t>
            </a:r>
            <a:r>
              <a:rPr lang="en-GB" dirty="0" err="1"/>
              <a:t>données</a:t>
            </a:r>
            <a:endParaRPr lang="en-GB" dirty="0"/>
          </a:p>
          <a:p>
            <a:r>
              <a:rPr lang="en-GB" dirty="0"/>
              <a:t>Interface </a:t>
            </a:r>
            <a:r>
              <a:rPr lang="en-GB" dirty="0" err="1"/>
              <a:t>graphique</a:t>
            </a:r>
            <a:endParaRPr lang="en-GB" dirty="0"/>
          </a:p>
          <a:p>
            <a:r>
              <a:rPr lang="en-GB" dirty="0" err="1"/>
              <a:t>FL_Chart</a:t>
            </a:r>
            <a:r>
              <a:rPr lang="en-GB" dirty="0"/>
              <a:t> : </a:t>
            </a:r>
            <a:r>
              <a:rPr lang="en-GB" dirty="0" err="1"/>
              <a:t>affichage</a:t>
            </a:r>
            <a:r>
              <a:rPr lang="en-GB" dirty="0"/>
              <a:t> des </a:t>
            </a:r>
            <a:r>
              <a:rPr lang="en-GB" dirty="0" err="1"/>
              <a:t>graphes</a:t>
            </a:r>
            <a:endParaRPr lang="en-GB" dirty="0"/>
          </a:p>
          <a:p>
            <a:r>
              <a:rPr lang="en-GB" dirty="0"/>
              <a:t>Base de </a:t>
            </a:r>
            <a:r>
              <a:rPr lang="en-GB" dirty="0" err="1"/>
              <a:t>donnée</a:t>
            </a:r>
            <a:r>
              <a:rPr lang="en-GB" dirty="0"/>
              <a:t> Firebase (Authentication / </a:t>
            </a:r>
            <a:r>
              <a:rPr lang="en-GB" dirty="0" err="1"/>
              <a:t>noSQL</a:t>
            </a:r>
            <a:r>
              <a:rPr lang="en-GB" dirty="0"/>
              <a:t>)</a:t>
            </a:r>
            <a:endParaRPr lang="en-CH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4C90A61-3011-6EEE-FEA5-7DD50756C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 / 9 / 2023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063B114-CF3C-5F57-FDC0-3F1B704DA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Projet</a:t>
            </a:r>
            <a:r>
              <a:rPr lang="en-US" dirty="0"/>
              <a:t> HES </a:t>
            </a:r>
            <a:r>
              <a:rPr lang="en-US" dirty="0" err="1"/>
              <a:t>d’été</a:t>
            </a:r>
            <a:r>
              <a:rPr lang="en-US" dirty="0"/>
              <a:t> 2023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214B7E0-D50E-B453-A57E-1673063D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AFD5BD9A-27B0-B430-89B6-A92B21599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0590" y="207628"/>
            <a:ext cx="4725798" cy="4725798"/>
          </a:xfrm>
          <a:prstGeom prst="rect">
            <a:avLst/>
          </a:prstGeom>
        </p:spPr>
      </p:pic>
      <p:pic>
        <p:nvPicPr>
          <p:cNvPr id="13" name="Image 12" descr="Une image contenant logo, jaune, Police, conception&#10;&#10;Description générée automatiquement">
            <a:extLst>
              <a:ext uri="{FF2B5EF4-FFF2-40B4-BE49-F238E27FC236}">
                <a16:creationId xmlns:a16="http://schemas.microsoft.com/office/drawing/2014/main" id="{A92257E8-8377-EB07-619F-3891E7F6E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23" y="3678031"/>
            <a:ext cx="2515299" cy="1886474"/>
          </a:xfrm>
          <a:prstGeom prst="rect">
            <a:avLst/>
          </a:prstGeom>
        </p:spPr>
      </p:pic>
      <p:pic>
        <p:nvPicPr>
          <p:cNvPr id="15" name="Image 14" descr="Une image contenant texte,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E2CCB84B-94C8-F263-B796-AB00994EA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911" y="3089144"/>
            <a:ext cx="3487024" cy="26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92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>
            <a:normAutofit/>
          </a:bodyPr>
          <a:lstStyle/>
          <a:p>
            <a:r>
              <a:rPr lang="en-US" dirty="0" err="1"/>
              <a:t>Démo</a:t>
            </a:r>
            <a:endParaRPr lang="en-US" dirty="0"/>
          </a:p>
        </p:txBody>
      </p:sp>
      <p:sp>
        <p:nvSpPr>
          <p:cNvPr id="71" name="Date Placeholder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 / 9 /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9FDD5-17DD-4E86-859F-12FD2CEFA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/>
          <a:p>
            <a:r>
              <a:rPr lang="en-ZA" dirty="0" err="1"/>
              <a:t>Projet</a:t>
            </a:r>
            <a:r>
              <a:rPr lang="en-ZA" dirty="0"/>
              <a:t> HES </a:t>
            </a:r>
            <a:r>
              <a:rPr lang="en-ZA" dirty="0" err="1"/>
              <a:t>d’été</a:t>
            </a:r>
            <a:r>
              <a:rPr lang="en-ZA" dirty="0"/>
              <a:t> 2023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E06384C-E8F8-CEA4-327B-BE45DB9ED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893" y="1943199"/>
            <a:ext cx="5979364" cy="2991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AMELIORATIONS</a:t>
            </a:r>
          </a:p>
        </p:txBody>
      </p:sp>
      <p:pic>
        <p:nvPicPr>
          <p:cNvPr id="26" name="Content Placeholder 25" descr="Contrat avec un remplissage uni">
            <a:extLst>
              <a:ext uri="{FF2B5EF4-FFF2-40B4-BE49-F238E27FC236}">
                <a16:creationId xmlns:a16="http://schemas.microsoft.com/office/drawing/2014/main" id="{78E9C609-F821-48A0-9B18-7D01C77AB3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09792" y="2504747"/>
            <a:ext cx="914400" cy="9144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1C0EB39-C787-49D7-A223-0B9A01FCA1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0817" y="2119779"/>
            <a:ext cx="2284413" cy="2743200"/>
          </a:xfrm>
        </p:spPr>
        <p:txBody>
          <a:bodyPr>
            <a:normAutofit/>
          </a:bodyPr>
          <a:lstStyle/>
          <a:p>
            <a:r>
              <a:rPr lang="en-ZA" sz="1200" dirty="0"/>
              <a:t>Gestion de transactions reels avec </a:t>
            </a:r>
            <a:r>
              <a:rPr lang="en-ZA" sz="1200" dirty="0" err="1"/>
              <a:t>ordre</a:t>
            </a:r>
            <a:r>
              <a:rPr lang="en-ZA" sz="1200" dirty="0"/>
              <a:t> </a:t>
            </a:r>
            <a:r>
              <a:rPr lang="en-ZA" sz="1200" dirty="0" err="1"/>
              <a:t>d’achat</a:t>
            </a:r>
            <a:endParaRPr lang="en-ZA" sz="1200" dirty="0"/>
          </a:p>
          <a:p>
            <a:endParaRPr lang="en-ZA" noProof="1"/>
          </a:p>
        </p:txBody>
      </p:sp>
      <p:pic>
        <p:nvPicPr>
          <p:cNvPr id="28" name="Content Placeholder 27" descr="Graphique à barres avec un remplissage uni">
            <a:extLst>
              <a:ext uri="{FF2B5EF4-FFF2-40B4-BE49-F238E27FC236}">
                <a16:creationId xmlns:a16="http://schemas.microsoft.com/office/drawing/2014/main" id="{25E83C3D-3E68-4FDF-A755-9E9D77FE37C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254617" y="2507128"/>
            <a:ext cx="914400" cy="914400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A25842-BD20-438E-8C0B-8759A486D4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67230" y="2122954"/>
            <a:ext cx="2282825" cy="2743200"/>
          </a:xfrm>
        </p:spPr>
        <p:txBody>
          <a:bodyPr>
            <a:normAutofit/>
          </a:bodyPr>
          <a:lstStyle/>
          <a:p>
            <a:r>
              <a:rPr lang="en-ZA" sz="1200" noProof="1"/>
              <a:t>Affichages de graphes </a:t>
            </a:r>
            <a:r>
              <a:rPr lang="en-ZA" sz="1100" noProof="1"/>
              <a:t>&amp; </a:t>
            </a:r>
            <a:r>
              <a:rPr lang="en-ZA" sz="1200" noProof="1"/>
              <a:t>statistiques</a:t>
            </a:r>
            <a:r>
              <a:rPr lang="en-ZA" sz="1100" noProof="1"/>
              <a:t> avancées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8D849D5-F4B3-46F8-8FAA-BFE1131996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19105" y="2117665"/>
            <a:ext cx="2283712" cy="2743200"/>
          </a:xfrm>
        </p:spPr>
        <p:txBody>
          <a:bodyPr/>
          <a:lstStyle/>
          <a:p>
            <a:r>
              <a:rPr lang="en-ZA" noProof="1"/>
              <a:t>Achat d’une license pour l’API</a:t>
            </a:r>
          </a:p>
        </p:txBody>
      </p:sp>
      <p:pic>
        <p:nvPicPr>
          <p:cNvPr id="30" name="Content Placeholder 29" descr="Bitcoin avec un remplissage uni">
            <a:extLst>
              <a:ext uri="{FF2B5EF4-FFF2-40B4-BE49-F238E27FC236}">
                <a16:creationId xmlns:a16="http://schemas.microsoft.com/office/drawing/2014/main" id="{A374E7BE-5E60-473E-89A9-F51DD0CE9B1D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307380" y="2503160"/>
            <a:ext cx="914400" cy="9144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0C024C-955E-4385-A35A-F3CFF3E3B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0817" y="2119945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D3DB3-C1BA-4868-A961-5C1E6633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66551" y="2122217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A6799E-556B-499A-9E05-14516D420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19105" y="2117665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CF584F-059A-40C2-93C4-77FF3B60A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16819" y="2119945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 / 9 /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Projet</a:t>
            </a:r>
            <a:r>
              <a:rPr lang="en-US" dirty="0"/>
              <a:t> HES </a:t>
            </a:r>
            <a:r>
              <a:rPr lang="en-US" dirty="0" err="1"/>
              <a:t>d’été</a:t>
            </a:r>
            <a:endParaRPr lang="en-US" dirty="0"/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8EB78FB8-5CA4-AE42-74C3-8D09028270BC}"/>
              </a:ext>
            </a:extLst>
          </p:cNvPr>
          <p:cNvSpPr txBox="1">
            <a:spLocks/>
          </p:cNvSpPr>
          <p:nvPr/>
        </p:nvSpPr>
        <p:spPr>
          <a:xfrm>
            <a:off x="9387469" y="2117665"/>
            <a:ext cx="2283712" cy="2743200"/>
          </a:xfrm>
          <a:prstGeom prst="rect">
            <a:avLst/>
          </a:prstGeom>
          <a:ln w="22225">
            <a:solidFill>
              <a:schemeClr val="tx1"/>
            </a:solidFill>
          </a:ln>
        </p:spPr>
        <p:txBody>
          <a:bodyPr vert="horz" lIns="365760" tIns="1554480" rIns="365760" bIns="45720" rtlCol="0">
            <a:noAutofit/>
          </a:bodyPr>
          <a:lstStyle>
            <a:lvl1pPr marL="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noProof="1"/>
              <a:t>Plus d’interactivité &amp; feedback donnée à l’utilisateur</a:t>
            </a:r>
          </a:p>
        </p:txBody>
      </p:sp>
      <p:pic>
        <p:nvPicPr>
          <p:cNvPr id="9" name="Content Placeholder 29" descr="Intelligence artificielle contour">
            <a:extLst>
              <a:ext uri="{FF2B5EF4-FFF2-40B4-BE49-F238E27FC236}">
                <a16:creationId xmlns:a16="http://schemas.microsoft.com/office/drawing/2014/main" id="{538A034A-AACD-C5DD-A950-7B36E2BE89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075744" y="2503160"/>
            <a:ext cx="914400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D27AE35-3BAE-34EE-4FA1-4EEB547E7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87469" y="2117665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8A78A3-0559-3AD2-4AC5-2098372CA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85183" y="2119945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79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02A17B-8C7F-4600-9FBE-49BE31E3E1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67910" y="1854574"/>
            <a:ext cx="4114800" cy="428755"/>
          </a:xfrm>
        </p:spPr>
        <p:txBody>
          <a:bodyPr/>
          <a:lstStyle/>
          <a:p>
            <a:r>
              <a:rPr lang="en-US" dirty="0" err="1"/>
              <a:t>Objectifs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0419B2-F393-4213-A2F2-54D877B3E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4862" y="2282238"/>
            <a:ext cx="4114800" cy="822960"/>
          </a:xfrm>
        </p:spPr>
        <p:txBody>
          <a:bodyPr/>
          <a:lstStyle/>
          <a:p>
            <a:r>
              <a:rPr lang="en-ZA" dirty="0"/>
              <a:t>La </a:t>
            </a:r>
            <a:r>
              <a:rPr lang="en-ZA" dirty="0" err="1"/>
              <a:t>majorité</a:t>
            </a:r>
            <a:r>
              <a:rPr lang="en-ZA" dirty="0"/>
              <a:t> des </a:t>
            </a:r>
            <a:r>
              <a:rPr lang="en-ZA" dirty="0" err="1"/>
              <a:t>objectifs</a:t>
            </a:r>
            <a:r>
              <a:rPr lang="en-ZA" dirty="0"/>
              <a:t> </a:t>
            </a:r>
            <a:r>
              <a:rPr lang="en-ZA" dirty="0" err="1"/>
              <a:t>ont</a:t>
            </a:r>
            <a:r>
              <a:rPr lang="en-ZA" dirty="0"/>
              <a:t> </a:t>
            </a:r>
            <a:r>
              <a:rPr lang="en-ZA" dirty="0" err="1"/>
              <a:t>été</a:t>
            </a:r>
            <a:r>
              <a:rPr lang="en-ZA" dirty="0"/>
              <a:t> </a:t>
            </a:r>
            <a:r>
              <a:rPr lang="en-ZA" dirty="0" err="1"/>
              <a:t>atteints</a:t>
            </a:r>
            <a:r>
              <a:rPr lang="en-ZA" dirty="0"/>
              <a:t>.</a:t>
            </a:r>
          </a:p>
          <a:p>
            <a:r>
              <a:rPr lang="en-ZA" dirty="0"/>
              <a:t>(4/4 </a:t>
            </a:r>
            <a:r>
              <a:rPr lang="en-ZA" dirty="0" err="1"/>
              <a:t>Primaires</a:t>
            </a:r>
            <a:r>
              <a:rPr lang="en-ZA" dirty="0"/>
              <a:t>, 2/3 </a:t>
            </a:r>
            <a:r>
              <a:rPr lang="en-ZA" dirty="0" err="1"/>
              <a:t>Secondaires</a:t>
            </a:r>
            <a:r>
              <a:rPr lang="en-ZA" dirty="0"/>
              <a:t>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7A6D8A-72F9-4BD4-A4AE-69013301D9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66835" y="3099816"/>
            <a:ext cx="4114800" cy="428755"/>
          </a:xfrm>
        </p:spPr>
        <p:txBody>
          <a:bodyPr/>
          <a:lstStyle/>
          <a:p>
            <a:r>
              <a:rPr lang="en-ZA" dirty="0" err="1"/>
              <a:t>Découverte</a:t>
            </a:r>
            <a:r>
              <a:rPr lang="en-ZA" dirty="0"/>
              <a:t> Flutter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3EA85C-EBA3-4B50-86CE-7FD4A374EC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66835" y="3529584"/>
            <a:ext cx="4114800" cy="822960"/>
          </a:xfrm>
        </p:spPr>
        <p:txBody>
          <a:bodyPr/>
          <a:lstStyle/>
          <a:p>
            <a:r>
              <a:rPr lang="en-ZA" dirty="0"/>
              <a:t>La nouvelle </a:t>
            </a:r>
            <a:r>
              <a:rPr lang="en-ZA" dirty="0" err="1"/>
              <a:t>téchnologie</a:t>
            </a:r>
            <a:r>
              <a:rPr lang="en-ZA" dirty="0"/>
              <a:t> </a:t>
            </a:r>
            <a:r>
              <a:rPr lang="en-ZA" dirty="0" err="1"/>
              <a:t>utilisée</a:t>
            </a:r>
            <a:r>
              <a:rPr lang="en-ZA" dirty="0"/>
              <a:t> a </a:t>
            </a:r>
            <a:r>
              <a:rPr lang="en-ZA" dirty="0" err="1"/>
              <a:t>été</a:t>
            </a:r>
            <a:r>
              <a:rPr lang="en-ZA" dirty="0"/>
              <a:t> </a:t>
            </a:r>
            <a:r>
              <a:rPr lang="en-ZA" dirty="0" err="1"/>
              <a:t>integrée</a:t>
            </a:r>
            <a:r>
              <a:rPr lang="en-ZA" dirty="0"/>
              <a:t> avec succès. 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247631-4CDA-4DAE-BFB7-19E0E06A3FE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11403" y="1856232"/>
            <a:ext cx="4114800" cy="428755"/>
          </a:xfrm>
        </p:spPr>
        <p:txBody>
          <a:bodyPr/>
          <a:lstStyle/>
          <a:p>
            <a:r>
              <a:rPr lang="en-US" dirty="0"/>
              <a:t>Feedback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01D04F-A541-4735-B655-9BDF5313C6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11403" y="2280435"/>
            <a:ext cx="4114800" cy="822960"/>
          </a:xfrm>
        </p:spPr>
        <p:txBody>
          <a:bodyPr/>
          <a:lstStyle/>
          <a:p>
            <a:r>
              <a:rPr lang="en-ZA" dirty="0"/>
              <a:t>Retour </a:t>
            </a:r>
            <a:r>
              <a:rPr lang="en-ZA" dirty="0" err="1"/>
              <a:t>positif</a:t>
            </a:r>
            <a:r>
              <a:rPr lang="en-ZA" dirty="0"/>
              <a:t> des </a:t>
            </a:r>
            <a:r>
              <a:rPr lang="en-ZA" dirty="0" err="1"/>
              <a:t>utilisateurs</a:t>
            </a:r>
            <a:r>
              <a:rPr lang="en-ZA" dirty="0"/>
              <a:t> qui </a:t>
            </a:r>
            <a:r>
              <a:rPr lang="en-ZA" dirty="0" err="1"/>
              <a:t>l’ont</a:t>
            </a:r>
            <a:r>
              <a:rPr lang="en-ZA" dirty="0"/>
              <a:t> </a:t>
            </a:r>
            <a:r>
              <a:rPr lang="en-ZA" dirty="0" err="1"/>
              <a:t>testé</a:t>
            </a:r>
            <a:r>
              <a:rPr lang="en-ZA" dirty="0"/>
              <a:t>.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67EAD8-DD92-4AEB-8BE7-53E5FA194B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11403" y="3099816"/>
            <a:ext cx="4114800" cy="428755"/>
          </a:xfrm>
        </p:spPr>
        <p:txBody>
          <a:bodyPr/>
          <a:lstStyle/>
          <a:p>
            <a:r>
              <a:rPr lang="en-ZA" dirty="0"/>
              <a:t>Prise </a:t>
            </a:r>
            <a:r>
              <a:rPr lang="en-ZA" dirty="0" err="1"/>
              <a:t>en</a:t>
            </a:r>
            <a:r>
              <a:rPr lang="en-ZA" dirty="0"/>
              <a:t> main Firebase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4E7FBD4-2705-45F7-AB4F-8925DE1DB8D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1403" y="3529584"/>
            <a:ext cx="4114800" cy="822960"/>
          </a:xfrm>
        </p:spPr>
        <p:txBody>
          <a:bodyPr/>
          <a:lstStyle/>
          <a:p>
            <a:r>
              <a:rPr lang="en-ZA" dirty="0" err="1"/>
              <a:t>Intégration</a:t>
            </a:r>
            <a:r>
              <a:rPr lang="en-ZA" dirty="0"/>
              <a:t> de la base authentication </a:t>
            </a:r>
            <a:r>
              <a:rPr lang="en-ZA" dirty="0" err="1"/>
              <a:t>ainsi</a:t>
            </a:r>
            <a:r>
              <a:rPr lang="en-ZA" dirty="0"/>
              <a:t> que </a:t>
            </a:r>
            <a:r>
              <a:rPr lang="en-ZA" dirty="0" err="1"/>
              <a:t>Firestore</a:t>
            </a:r>
            <a:r>
              <a:rPr lang="en-ZA" dirty="0"/>
              <a:t>.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 / 9 /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Projet</a:t>
            </a:r>
            <a:r>
              <a:rPr lang="en-US" dirty="0"/>
              <a:t> HES </a:t>
            </a:r>
            <a:r>
              <a:rPr lang="en-US" dirty="0" err="1"/>
              <a:t>d’été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322</TotalTime>
  <Words>364</Words>
  <Application>Microsoft Office PowerPoint</Application>
  <PresentationFormat>Grand écran</PresentationFormat>
  <Paragraphs>94</Paragraphs>
  <Slides>11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Avenir Next LT Pro Light</vt:lpstr>
      <vt:lpstr>Calibri</vt:lpstr>
      <vt:lpstr>Posterama</vt:lpstr>
      <vt:lpstr>Thème Office</vt:lpstr>
      <vt:lpstr>Stock manager</vt:lpstr>
      <vt:lpstr>Table des matières</vt:lpstr>
      <vt:lpstr>Objectifs &amp; inspirations</vt:lpstr>
      <vt:lpstr>inspirations</vt:lpstr>
      <vt:lpstr>conception</vt:lpstr>
      <vt:lpstr>Implémentation</vt:lpstr>
      <vt:lpstr>Démo</vt:lpstr>
      <vt:lpstr>AMELIORATIONS</vt:lpstr>
      <vt:lpstr>conclusion</vt:lpstr>
      <vt:lpstr>merci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manager</dc:title>
  <dc:creator>Nouidri Sami</dc:creator>
  <cp:lastModifiedBy>Nouidri Sami</cp:lastModifiedBy>
  <cp:revision>29</cp:revision>
  <dcterms:created xsi:type="dcterms:W3CDTF">2023-09-01T09:09:04Z</dcterms:created>
  <dcterms:modified xsi:type="dcterms:W3CDTF">2023-09-04T11:47:03Z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